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84" r:id="rId3"/>
    <p:sldMasterId id="2147483696" r:id="rId4"/>
    <p:sldMasterId id="2147483732" r:id="rId5"/>
    <p:sldMasterId id="2147483744" r:id="rId6"/>
  </p:sldMasterIdLst>
  <p:notesMasterIdLst>
    <p:notesMasterId r:id="rId23"/>
  </p:notesMasterIdLst>
  <p:handoutMasterIdLst>
    <p:handoutMasterId r:id="rId24"/>
  </p:handoutMasterIdLst>
  <p:sldIdLst>
    <p:sldId id="256" r:id="rId7"/>
    <p:sldId id="257" r:id="rId8"/>
    <p:sldId id="284" r:id="rId9"/>
    <p:sldId id="258" r:id="rId10"/>
    <p:sldId id="281" r:id="rId11"/>
    <p:sldId id="279" r:id="rId12"/>
    <p:sldId id="277" r:id="rId13"/>
    <p:sldId id="271" r:id="rId14"/>
    <p:sldId id="291" r:id="rId15"/>
    <p:sldId id="286" r:id="rId16"/>
    <p:sldId id="287" r:id="rId17"/>
    <p:sldId id="267" r:id="rId18"/>
    <p:sldId id="293" r:id="rId19"/>
    <p:sldId id="288" r:id="rId20"/>
    <p:sldId id="269" r:id="rId21"/>
    <p:sldId id="292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>
        <p:scale>
          <a:sx n="96" d="100"/>
          <a:sy n="96" d="100"/>
        </p:scale>
        <p:origin x="-138" y="-30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0732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59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76950</c:v>
                </c:pt>
                <c:pt idx="1">
                  <c:v>108879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27715191036974729"/>
                  <c:y val="-1.54961104152774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129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0.11338009401071839"/>
                  <c:y val="-4.64883312458323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%)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129 ставок</c:v>
                </c:pt>
                <c:pt idx="1">
                  <c:v>Свободно 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129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2020 г</c:v>
                </c:pt>
                <c:pt idx="4">
                  <c:v>II квартал 2020 г</c:v>
                </c:pt>
                <c:pt idx="5">
                  <c:v>III квартал 2020 г</c:v>
                </c:pt>
                <c:pt idx="6">
                  <c:v>IV квартал 2020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3">
                  <c:v>97.63</c:v>
                </c:pt>
                <c:pt idx="4">
                  <c:v>99.44</c:v>
                </c:pt>
                <c:pt idx="5">
                  <c:v>99</c:v>
                </c:pt>
                <c:pt idx="6">
                  <c:v>98.4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2020 г</c:v>
                </c:pt>
                <c:pt idx="4">
                  <c:v>II квартал 2020 г</c:v>
                </c:pt>
                <c:pt idx="5">
                  <c:v>III квартал 2020 г</c:v>
                </c:pt>
                <c:pt idx="6">
                  <c:v>IV квартал 2020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3">
                  <c:v>98.17</c:v>
                </c:pt>
                <c:pt idx="4">
                  <c:v>99.66</c:v>
                </c:pt>
                <c:pt idx="5">
                  <c:v>98.9</c:v>
                </c:pt>
                <c:pt idx="6">
                  <c:v>99.57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0"/>
                  <c:y val="-2.07286160465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2020 г</c:v>
                </c:pt>
                <c:pt idx="4">
                  <c:v>II квартал 2020 г</c:v>
                </c:pt>
                <c:pt idx="5">
                  <c:v>III квартал 2020 г</c:v>
                </c:pt>
                <c:pt idx="6">
                  <c:v>IV квартал 2020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94.9</c:v>
                </c:pt>
                <c:pt idx="2">
                  <c:v>94.7</c:v>
                </c:pt>
                <c:pt idx="3">
                  <c:v>95.3</c:v>
                </c:pt>
                <c:pt idx="4">
                  <c:v>97.63</c:v>
                </c:pt>
                <c:pt idx="5">
                  <c:v>97.54</c:v>
                </c:pt>
                <c:pt idx="6">
                  <c:v>98.5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700224"/>
        <c:axId val="107701760"/>
      </c:lineChart>
      <c:catAx>
        <c:axId val="1077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07701760"/>
        <c:crosses val="autoZero"/>
        <c:auto val="1"/>
        <c:lblAlgn val="ctr"/>
        <c:lblOffset val="100"/>
        <c:noMultiLvlLbl val="0"/>
      </c:catAx>
      <c:valAx>
        <c:axId val="10770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7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1962459325138"/>
          <c:y val="7.2047066485529512E-2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36924377693540639"/>
                  <c:y val="-0.296684379237357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4302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1584468113373636"/>
                  <c:y val="-0.103560297499110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733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                   </c:v>
                </c:pt>
                <c:pt idx="1">
                  <c:v>С профилактической целью 272792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291112</c:v>
                </c:pt>
                <c:pt idx="1">
                  <c:v>28820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1"/>
          <c:w val="0.46257848026620946"/>
          <c:h val="0.31436777577777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36141256184454"/>
          <c:y val="2.2388716068584974E-2"/>
          <c:w val="0.43060183520618217"/>
          <c:h val="0.48850620730514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0.1219103058170566"/>
                  <c:y val="-3.75400677052759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baseline="0" dirty="0" smtClean="0"/>
                      <a:t>27</a:t>
                    </a:r>
                    <a:r>
                      <a:rPr lang="ru-RU" sz="1400" baseline="0" dirty="0" smtClean="0"/>
                      <a:t>%</a:t>
                    </a:r>
                    <a:endParaRPr lang="ru-RU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058732674671217E-2"/>
                  <c:y val="2.9386893594584917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 smtClean="0"/>
                      <a:t>0</a:t>
                    </a:r>
                    <a:r>
                      <a:rPr lang="ru-RU" sz="1400" baseline="0" dirty="0" smtClean="0"/>
                      <a:t> 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6.0293663373356086E-2"/>
                  <c:y val="4.4081317823265881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/>
                      <a:t>39</a:t>
                    </a:r>
                    <a:r>
                      <a:rPr lang="ru-RU" sz="1200" baseline="0" dirty="0" smtClean="0"/>
                      <a:t>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450901651381721"/>
                  <c:y val="1.62141904047515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9.2450283839145997E-2"/>
                  <c:y val="-4.71208501754070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5"/>
              <c:layout>
                <c:manualLayout>
                  <c:x val="-6.4313240931579835E-2"/>
                  <c:y val="-6.28278933225797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посещения при получении справок</c:v>
                </c:pt>
                <c:pt idx="3">
                  <c:v>посещения при иммунизации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</c:v>
                </c:pt>
                <c:pt idx="1">
                  <c:v>11</c:v>
                </c:pt>
                <c:pt idx="2">
                  <c:v>13</c:v>
                </c:pt>
                <c:pt idx="3">
                  <c:v>24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5"/>
          <c:y val="0.49360508532417496"/>
          <c:w val="0.74346106516906285"/>
          <c:h val="0.41063456521338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45930035296322"/>
          <c:y val="3.1788386359100217E-2"/>
          <c:w val="0.45471930055552445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8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</a:t>
                    </a:r>
                    <a:r>
                      <a:rPr lang="ru-RU" baseline="0" dirty="0" smtClean="0"/>
                      <a:t>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4411128722698528E-2"/>
                  <c:y val="5.47212323049164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33</a:t>
                    </a:r>
                    <a:r>
                      <a:rPr lang="ru-RU" baseline="0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6469861397369752E-2"/>
                  <c:y val="-5.928133499699286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32</a:t>
                    </a:r>
                    <a:r>
                      <a:rPr lang="ru-RU" baseline="0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23559</c:v>
                </c:pt>
                <c:pt idx="1">
                  <c:v>13387</c:v>
                </c:pt>
                <c:pt idx="2">
                  <c:v>15061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7"/>
          <c:y val="0.54722106616515132"/>
          <c:w val="0.56862969752520642"/>
          <c:h val="0.29773531043228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08332544"/>
        <c:axId val="108334080"/>
      </c:barChart>
      <c:catAx>
        <c:axId val="108332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334080"/>
        <c:crosses val="autoZero"/>
        <c:auto val="1"/>
        <c:lblAlgn val="ctr"/>
        <c:lblOffset val="100"/>
        <c:noMultiLvlLbl val="0"/>
      </c:catAx>
      <c:valAx>
        <c:axId val="1083340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83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093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1093</c:v>
                </c:pt>
                <c:pt idx="1">
                  <c:v>4630</c:v>
                </c:pt>
                <c:pt idx="2">
                  <c:v>4677</c:v>
                </c:pt>
                <c:pt idx="3">
                  <c:v>7418</c:v>
                </c:pt>
                <c:pt idx="4">
                  <c:v>4098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056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1056</c:v>
                </c:pt>
                <c:pt idx="1">
                  <c:v>4713</c:v>
                </c:pt>
                <c:pt idx="2">
                  <c:v>4362</c:v>
                </c:pt>
                <c:pt idx="3">
                  <c:v>6403</c:v>
                </c:pt>
                <c:pt idx="4">
                  <c:v>2614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8243584"/>
        <c:axId val="108245376"/>
      </c:barChart>
      <c:catAx>
        <c:axId val="108243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245376"/>
        <c:crosses val="autoZero"/>
        <c:auto val="1"/>
        <c:lblAlgn val="ctr"/>
        <c:lblOffset val="100"/>
        <c:noMultiLvlLbl val="0"/>
      </c:catAx>
      <c:valAx>
        <c:axId val="1082453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824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173 ставок</c:v>
                </c:pt>
                <c:pt idx="1">
                  <c:v>Свободно 7,75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168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155 ставок</c:v>
                </c:pt>
                <c:pt idx="1">
                  <c:v>Свободно 12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80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96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7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6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79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9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7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2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3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15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29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7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4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51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96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67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46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0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98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61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26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6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0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56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1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52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1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99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21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5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47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51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86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7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5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5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0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7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8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90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37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84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85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57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49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2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551384" y="4293096"/>
            <a:ext cx="10187864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Информация о работе  ГБУЗ «ДГП №10 ДЗМ» за 2020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367240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Главный врач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Т.Х. Мирзоев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1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Галокамера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 ед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15 ( получен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новых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7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5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Эхокардиограф                                                13 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Велоэргометр                                                     1 ед.</a:t>
            </a: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Тредмилтест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1 ед. (единственный в округе)</a:t>
            </a:r>
          </a:p>
          <a:p>
            <a:pPr lvl="0">
              <a:lnSpc>
                <a:spcPct val="130000"/>
              </a:lnSpc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556792"/>
            <a:ext cx="5832648" cy="4635895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1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56910"/>
              </p:ext>
            </p:extLst>
          </p:nvPr>
        </p:nvGraphicFramePr>
        <p:xfrm>
          <a:off x="5360182" y="1628800"/>
          <a:ext cx="5864200" cy="521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100"/>
                <a:gridCol w="2932100"/>
              </a:tblGrid>
              <a:tr h="49685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Педиатрия,                                               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Травматология,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Ортопедия,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Эндокринология,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Восстановительного лечения;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Клинико-диагностическая лаборатория;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Хирургия,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Урология,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Отоларингология,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Офтальмология,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Гинекология,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Кардиология,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Гематология,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Онкология,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Неврология,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Нефрология,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Гастроэнтерология,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Аллергология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Физиотерапия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Лечебная физкультура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Массаж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Иглорефлексотерапия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выдачи справок и направлений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«здоровый ребенок»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Кабинета «дежурный врач»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 дневном стационаре работает врач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диабетолог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Проводится лечение больных с осложнениями сахарного диабета, мониторинг глюкозы с помощью прибора СGM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2020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56317291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74548823"/>
              </p:ext>
            </p:extLst>
          </p:nvPr>
        </p:nvGraphicFramePr>
        <p:xfrm>
          <a:off x="4439816" y="144690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863352215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180,75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01781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167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129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2020  год было   уволено  6  врачей  / принято 7 врачей специалистов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  врачей и  42  медицинских сестер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Отмечается рост обращений справочного характера  по  новой </a:t>
            </a:r>
            <a:r>
              <a:rPr lang="ru-RU" sz="16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коронавирусной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инфекции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пациентом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6964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</a:t>
            </a:r>
            <a:r>
              <a:rPr lang="en-US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/20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год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67333" y="4036144"/>
            <a:ext cx="10729342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благодарностей         11                                                  7                                                      14                                                   9                                                       13</a:t>
            </a:r>
            <a:endParaRPr lang="en-US" sz="16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2020 год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531440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Детская городская поликлиника № 10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стала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получателем гранта Правительства Москвы в проекте «Московский стандарт детской поликлиники» в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2020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году в категориях:</a:t>
            </a: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48056"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1. Лучшая поликлиника для детского населения по обеспечению доступности первичной специализированной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помощи.</a:t>
            </a: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28750"/>
            <a:ext cx="5688632" cy="43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6288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62880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772816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98884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44824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060848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2020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3524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разграничительной ленты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 мебели для соблюдения соц. дистанции </a:t>
              </a:r>
              <a:r>
                <a:rPr lang="en-US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указателей по Брайлю</a:t>
              </a:r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Размещение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санитайзеров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и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дезаров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проведение постоянной обработки и уборки всех помещений поликлиник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3339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Сроки ожидания врача 1 уровня до 5-7 дней</a:t>
              </a:r>
            </a:p>
            <a:p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 педиатр, дежурный врач осуществляет прием в день обращения</a:t>
              </a:r>
            </a:p>
            <a:p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Дети, находящиеся на динамическом наблюдении могут записываться к врачу специалисту  2 уровня самостоятельно</a:t>
              </a:r>
              <a:endPara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endParaRPr lang="en-US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r>
                <a:rPr lang="ru-RU" sz="11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Организация 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оперативного штаба и врачебно-сестринских бригад по работе с </a:t>
              </a:r>
              <a:r>
                <a:rPr lang="en-US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COVID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-19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термометрии на входе, раздача сред</a:t>
            </a:r>
            <a:r>
              <a:rPr lang="ru-RU" sz="110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ств индивидуальной защиты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Размещение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санитайзеров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Единый 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 (все входящие звонки через единую справочную службу 122)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 обеспечены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пульсоксиметрами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экспресс-тестами для 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гриппа;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ПЦР-диагностики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66356606-DCD4-EB4C-A125-C97FEA7C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780928"/>
            <a:ext cx="6768828" cy="8635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807968" y="3802032"/>
            <a:ext cx="1042025" cy="1042025"/>
            <a:chOff x="375015" y="121110"/>
            <a:chExt cx="1042025" cy="1042025"/>
          </a:xfrm>
        </p:grpSpPr>
        <p:sp>
          <p:nvSpPr>
            <p:cNvPr id="8" name="Овал 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27937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Марии Ульяновой 13).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Ак. Пилюгина 26 корп.5).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Университетский проспект 4).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Новаторов 7).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ул. Профсоюзная 52).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465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862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9800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86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89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113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80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с 25.03.2020 г. переезд в здание филиала №1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3389224687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733</a:t>
            </a:r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8468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675579824"/>
              </p:ext>
            </p:extLst>
          </p:nvPr>
        </p:nvGraphicFramePr>
        <p:xfrm>
          <a:off x="1132510" y="1784655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</a:t>
            </a:r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2020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</a:t>
            </a:r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035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425550828"/>
              </p:ext>
            </p:extLst>
          </p:nvPr>
        </p:nvGraphicFramePr>
        <p:xfrm>
          <a:off x="6348028" y="928482"/>
          <a:ext cx="4857680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165589650"/>
              </p:ext>
            </p:extLst>
          </p:nvPr>
        </p:nvGraphicFramePr>
        <p:xfrm>
          <a:off x="4871864" y="298088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380044539"/>
              </p:ext>
            </p:extLst>
          </p:nvPr>
        </p:nvGraphicFramePr>
        <p:xfrm>
          <a:off x="8337139" y="2924944"/>
          <a:ext cx="3159536" cy="317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404448" y="2661523"/>
            <a:ext cx="2948136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заболеваниям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193461590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 ИНВАЛИДЫ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170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 100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 охват 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99E7DB6-C84D-47A5-B00F-FEFD1513F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1964277"/>
            <a:ext cx="5292981" cy="4503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8448" y="-315416"/>
            <a:ext cx="1653427" cy="24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7241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12942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90-9</a:t>
            </a:r>
            <a:r>
              <a:rPr lang="en-US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</a:t>
            </a:r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2095725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654049"/>
            <a:ext cx="10729267" cy="825028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противоэпидемических мероприятий в поликлинике и профилактика новой коронавирусной инфекции СО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VID-19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5400" y="1317752"/>
            <a:ext cx="10044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проведения профилактических мероприятий по недопущению распространения С</a:t>
            </a:r>
            <a:r>
              <a:rPr lang="en-US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OVID-19</a:t>
            </a:r>
            <a:r>
              <a:rPr lang="ru-RU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89674" y="1983558"/>
            <a:ext cx="55120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бесконтактной термометрии на входе в поликлинику, установка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санитайзеров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раздача СИЗ на входе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2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Разграничение посадочных мест для ожидания с целью обеспечения социального </a:t>
            </a:r>
            <a:r>
              <a:rPr lang="ru-RU" sz="12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дистанцирования</a:t>
            </a:r>
            <a:endParaRPr lang="en-US" sz="12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 детского населения преимущественно на дому, отмена диспансеризации и профилактических мероприятий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работы штаба и врачебно-сестринских бригад для работы с пациентами заболевшими С</a:t>
            </a:r>
            <a:r>
              <a:rPr lang="en-US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OVID-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19, проведение </a:t>
            </a:r>
            <a:r>
              <a:rPr lang="ru-RU" sz="12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пульсоксиметрии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динамического наблюдения за состоянием здоровья пациентов проведение </a:t>
            </a:r>
            <a:r>
              <a:rPr lang="ru-RU" sz="12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аудиоконтроля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со стороны медицинского персонала. Обеспечение СИЗ. Организация диспансерного наблюдения</a:t>
            </a:r>
          </a:p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5948970" y="2069624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5948970" y="259064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10336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5948970" y="3093792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Шеврон 38"/>
          <p:cNvSpPr/>
          <p:nvPr/>
        </p:nvSpPr>
        <p:spPr>
          <a:xfrm>
            <a:off x="5948970" y="363553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29519" y="5856727"/>
            <a:ext cx="3816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 с нанесением разметки на места ожидания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82951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Разделить потоки здоровых </a:t>
            </a:r>
            <a:endParaRPr lang="en-US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 и принятие организационных решений по недопущению очереди пациентов перед кабинетами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44264" y="4038163"/>
            <a:ext cx="4756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 с разобщением пациентов при ожидании позволил: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4264" y="2326545"/>
            <a:ext cx="4888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 с соблюдением временного и социального дистанцирования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10739850" y="121110"/>
            <a:ext cx="1042025" cy="1042025"/>
            <a:chOff x="375015" y="121110"/>
            <a:chExt cx="1042025" cy="1042025"/>
          </a:xfrm>
        </p:grpSpPr>
        <p:sp>
          <p:nvSpPr>
            <p:cNvPr id="48" name="Овал 4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37591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3327</TotalTime>
  <Words>1035</Words>
  <Application>Microsoft Office PowerPoint</Application>
  <PresentationFormat>Произвольный</PresentationFormat>
  <Paragraphs>277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Тема Office</vt:lpstr>
      <vt:lpstr>2_Тема Office</vt:lpstr>
      <vt:lpstr>3_Тема Office</vt:lpstr>
      <vt:lpstr>4_Тема Office</vt:lpstr>
      <vt:lpstr>7_Тема Office</vt:lpstr>
      <vt:lpstr>8_Тема Office</vt:lpstr>
      <vt:lpstr>Информация о работе  ГБУЗ «ДГП №10 ДЗМ» за 2020 г.</vt:lpstr>
      <vt:lpstr>Основные показатели </vt:lpstr>
      <vt:lpstr>Презентация PowerPoint</vt:lpstr>
      <vt:lpstr>Посещения поликлиники в 2020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Проведение противоэпидемических мероприятий в поликлинике и профилактика новой коронавирусной инфекции СОVID-19</vt:lpstr>
      <vt:lpstr>Оборудование поликлиники</vt:lpstr>
      <vt:lpstr>Медицинские организации оказывают помощь по различным профилям</vt:lpstr>
      <vt:lpstr>Кадры 2020 года</vt:lpstr>
      <vt:lpstr>Работа по рассмотрению жалоб и обращений граждан</vt:lpstr>
      <vt:lpstr>Достижения</vt:lpstr>
      <vt:lpstr>Мероприятия в поликлиниках, реализованные в 2020 году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Тахир Ханафиевич</cp:lastModifiedBy>
  <cp:revision>186</cp:revision>
  <cp:lastPrinted>2021-02-08T09:22:03Z</cp:lastPrinted>
  <dcterms:created xsi:type="dcterms:W3CDTF">2019-02-11T07:19:05Z</dcterms:created>
  <dcterms:modified xsi:type="dcterms:W3CDTF">2021-02-08T09:22:57Z</dcterms:modified>
</cp:coreProperties>
</file>